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6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Approved Vs active</a:t>
            </a:r>
            <a:endParaRPr lang="en-IN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733346632814081E-3"/>
          <c:y val="0.17201379031819997"/>
          <c:w val="0.98946897547048662"/>
          <c:h val="0.72035607078667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Apr'23</c:v>
                </c:pt>
                <c:pt idx="1">
                  <c:v>May'23</c:v>
                </c:pt>
                <c:pt idx="2">
                  <c:v>Jun'23</c:v>
                </c:pt>
                <c:pt idx="3">
                  <c:v>Jul'23</c:v>
                </c:pt>
                <c:pt idx="4">
                  <c:v>Aug'23</c:v>
                </c:pt>
                <c:pt idx="5">
                  <c:v>Sep'23</c:v>
                </c:pt>
                <c:pt idx="6">
                  <c:v>Oct'23</c:v>
                </c:pt>
                <c:pt idx="7">
                  <c:v>Nov'23</c:v>
                </c:pt>
                <c:pt idx="8">
                  <c:v>Dec'23</c:v>
                </c:pt>
                <c:pt idx="9">
                  <c:v>Jan'23</c:v>
                </c:pt>
                <c:pt idx="10">
                  <c:v>Feb'23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</c:v>
                </c:pt>
                <c:pt idx="1">
                  <c:v>5</c:v>
                </c:pt>
                <c:pt idx="2">
                  <c:v>8</c:v>
                </c:pt>
                <c:pt idx="3">
                  <c:v>8</c:v>
                </c:pt>
                <c:pt idx="4">
                  <c:v>13</c:v>
                </c:pt>
                <c:pt idx="5">
                  <c:v>15</c:v>
                </c:pt>
                <c:pt idx="6">
                  <c:v>16</c:v>
                </c:pt>
                <c:pt idx="7">
                  <c:v>16</c:v>
                </c:pt>
                <c:pt idx="8">
                  <c:v>22</c:v>
                </c:pt>
                <c:pt idx="9">
                  <c:v>22</c:v>
                </c:pt>
                <c:pt idx="1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19-4DAC-B417-2E3A5CB7D8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Apr'23</c:v>
                </c:pt>
                <c:pt idx="1">
                  <c:v>May'23</c:v>
                </c:pt>
                <c:pt idx="2">
                  <c:v>Jun'23</c:v>
                </c:pt>
                <c:pt idx="3">
                  <c:v>Jul'23</c:v>
                </c:pt>
                <c:pt idx="4">
                  <c:v>Aug'23</c:v>
                </c:pt>
                <c:pt idx="5">
                  <c:v>Sep'23</c:v>
                </c:pt>
                <c:pt idx="6">
                  <c:v>Oct'23</c:v>
                </c:pt>
                <c:pt idx="7">
                  <c:v>Nov'23</c:v>
                </c:pt>
                <c:pt idx="8">
                  <c:v>Dec'23</c:v>
                </c:pt>
                <c:pt idx="9">
                  <c:v>Jan'23</c:v>
                </c:pt>
                <c:pt idx="10">
                  <c:v>Feb'23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3019-4DAC-B417-2E3A5CB7D8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42839680"/>
        <c:axId val="542842560"/>
      </c:barChart>
      <c:catAx>
        <c:axId val="54283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842560"/>
        <c:crosses val="autoZero"/>
        <c:auto val="1"/>
        <c:lblAlgn val="ctr"/>
        <c:lblOffset val="100"/>
        <c:noMultiLvlLbl val="0"/>
      </c:catAx>
      <c:valAx>
        <c:axId val="542842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283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7AB5-39D4-4659-CBEA-BD074E2F2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2F4D0-8DD3-526B-A25F-38FB5953A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D5EE-FE02-7E25-43CF-67BA485D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CF86E-99AF-BC4B-CA4A-E56365F83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D3612-7519-D0D7-47F7-520C7433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661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26316-595D-08D1-AAC6-26F523DE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FCE48-C7D2-C84B-B4F7-64B4B270F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410F6-671F-7DD1-7326-B308312B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1483E-65C8-80CD-954B-F5993934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E1D70-F713-4B46-ECFF-585F943C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801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253DF3-46F7-4698-AE06-37D7E5646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ACECB-E696-8B5A-A4BE-80A9475F1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1235F-8E9F-60E7-5FF1-7EC75A43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DEB82-BEDB-42E7-02DE-FE805728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232E0-DAF9-5C43-E8C9-34581EB3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62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5C305-69B7-14F0-3A0E-3CD5730E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9EB8C-1125-2D2A-A984-BBD309139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50F2-B963-1C3B-8B9F-89C52119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F0632-B836-E744-0F1C-EE0D7CABE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FED79-955A-14E8-4BCF-E80435F1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580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B09A-D8F4-D451-6DE8-F944D66E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D7397-0483-260A-7900-996AFE012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04F3F-FD22-4EA5-9299-F14D06F3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2E82F-E399-71D5-C0C6-61DB0DCF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28C69-2F0C-F439-BB29-E4F2CEF5D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2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CDEF5-0DCB-AE36-9DFF-D19FBBE2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09958-79AB-AA05-6355-0991BEA24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43911-6239-8D3B-E2E5-7C968BC26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B76E5-716C-B8B7-77B5-389D2394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6C96F-CE2F-A54B-9D46-353A5296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2AAEA-5BA2-27F1-3612-10B052275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07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AFA7-F906-FD74-DCE1-0A946D8A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90FBE-57C7-1510-532A-F5DDCFBE8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85276-AD21-CEBA-71A3-8EDD76599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3A817-BB51-D4F6-B2DA-780ABB492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FAF3E8-4759-3A8B-9FCE-424130A98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9F3C73-F83F-C40E-0E5C-10FE733B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4282ED-B876-E229-A179-208DD110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C558C7-467B-054B-D446-1AEA5240B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91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BA68-B9D3-1358-36AD-7B35DC5F7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E58DF4-822F-8EB9-162C-CC69C152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69A02D-8391-471A-3BC2-5E2961CB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79DF9-F763-505C-B7A4-AD1DC714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4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F75F34-D491-75AE-088F-D8274BE2D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87EE8-DE30-61C2-7139-333A688A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DCAC3-1B8E-ED03-D01A-D8356E12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722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0D751-4148-1BA6-DFCA-2D970A169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6D0B0-3B56-44A2-C09A-A4C770082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A215A-3320-8D03-1AEA-4CB01807A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D901F-617F-488E-EF64-05C2F108C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3C174-94A7-33C1-B702-F636A007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48222-CA79-8C5C-BE08-2A015A56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4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9873B-A99C-AA1C-0145-EBC178625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83CDAB-C811-D0E1-1138-B6D68073A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00E25-126D-C540-3FF1-7A614D7EB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9ABB1-0BE1-34C8-7A0E-0E2677AF0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3CEA1-08CB-2E63-D44F-06A99817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8C2FA-B4D7-5C65-53AD-86EBEEB9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30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E19A6C-809E-9D06-4962-A2AC2ADA4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28215-9254-6CE5-18CD-B183E39AC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15918-4BB5-917B-EEC6-A1657A60B7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77F18-53C3-473E-9B80-2737B678AF61}" type="datetimeFigureOut">
              <a:rPr lang="en-IN" smtClean="0"/>
              <a:t>13-02-2024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9C70D-449F-F9BF-E0D9-A743C60C9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07687-B067-002C-61C2-D4AFF41BF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9634D-3900-4B1B-8447-400D8786EDF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30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77F60-E1BF-AAB5-084C-90778EC7E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43">
            <a:extLst>
              <a:ext uri="{FF2B5EF4-FFF2-40B4-BE49-F238E27FC236}">
                <a16:creationId xmlns:a16="http://schemas.microsoft.com/office/drawing/2014/main" id="{DF86A791-A4AB-3209-B787-6A96F9A1A363}"/>
              </a:ext>
            </a:extLst>
          </p:cNvPr>
          <p:cNvGrpSpPr/>
          <p:nvPr/>
        </p:nvGrpSpPr>
        <p:grpSpPr>
          <a:xfrm>
            <a:off x="4946194" y="1206631"/>
            <a:ext cx="2494698" cy="2713833"/>
            <a:chOff x="2438400" y="1581150"/>
            <a:chExt cx="2671482" cy="2671482"/>
          </a:xfrm>
          <a:effectLst>
            <a:outerShdw blurRad="101600" dir="8580000" sy="23000" kx="-1200000" algn="bl" rotWithShape="0">
              <a:prstClr val="black">
                <a:alpha val="20000"/>
              </a:prstClr>
            </a:outerShdw>
          </a:effectLst>
          <a:scene3d>
            <a:camera prst="perspectiveRelaxedModerately"/>
            <a:lightRig rig="chilly" dir="t"/>
          </a:scene3d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CE14E17-A309-78B1-735E-A8ECEFAC8EC4}"/>
                </a:ext>
              </a:extLst>
            </p:cNvPr>
            <p:cNvSpPr/>
            <p:nvPr/>
          </p:nvSpPr>
          <p:spPr>
            <a:xfrm>
              <a:off x="2438400" y="1581150"/>
              <a:ext cx="2671482" cy="26714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59C7885-48C2-26D4-CD55-365A699FD367}"/>
                </a:ext>
              </a:extLst>
            </p:cNvPr>
            <p:cNvSpPr/>
            <p:nvPr/>
          </p:nvSpPr>
          <p:spPr>
            <a:xfrm>
              <a:off x="2683249" y="1825999"/>
              <a:ext cx="2181785" cy="21817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CB3B039-A404-42EE-A0FD-D8239E1BDC67}"/>
                </a:ext>
              </a:extLst>
            </p:cNvPr>
            <p:cNvSpPr/>
            <p:nvPr/>
          </p:nvSpPr>
          <p:spPr>
            <a:xfrm>
              <a:off x="2892519" y="2035269"/>
              <a:ext cx="1763245" cy="176324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57A29D6-1219-0B6E-0957-E48DB8178417}"/>
                </a:ext>
              </a:extLst>
            </p:cNvPr>
            <p:cNvSpPr/>
            <p:nvPr/>
          </p:nvSpPr>
          <p:spPr>
            <a:xfrm>
              <a:off x="3140169" y="2282919"/>
              <a:ext cx="1267945" cy="12679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0DE5B5E-8569-858D-EC17-204F925AA3AE}"/>
                </a:ext>
              </a:extLst>
            </p:cNvPr>
            <p:cNvSpPr/>
            <p:nvPr/>
          </p:nvSpPr>
          <p:spPr>
            <a:xfrm>
              <a:off x="3355041" y="2497791"/>
              <a:ext cx="838200" cy="838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AFEE593-2CE6-2377-3DFC-FB5A018AAC92}"/>
                </a:ext>
              </a:extLst>
            </p:cNvPr>
            <p:cNvSpPr/>
            <p:nvPr/>
          </p:nvSpPr>
          <p:spPr>
            <a:xfrm>
              <a:off x="3545541" y="2688291"/>
              <a:ext cx="457200" cy="457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sp3d prstMaterial="plastic">
              <a:bevelT w="0" h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Freeform 18">
            <a:extLst>
              <a:ext uri="{FF2B5EF4-FFF2-40B4-BE49-F238E27FC236}">
                <a16:creationId xmlns:a16="http://schemas.microsoft.com/office/drawing/2014/main" id="{C4556659-4FB0-0CC0-B124-6E9BCFDFAF38}"/>
              </a:ext>
            </a:extLst>
          </p:cNvPr>
          <p:cNvSpPr/>
          <p:nvPr/>
        </p:nvSpPr>
        <p:spPr>
          <a:xfrm flipV="1">
            <a:off x="5266165" y="2108776"/>
            <a:ext cx="2012448" cy="2302071"/>
          </a:xfrm>
          <a:custGeom>
            <a:avLst/>
            <a:gdLst>
              <a:gd name="connsiteX0" fmla="*/ 0 w 1888003"/>
              <a:gd name="connsiteY0" fmla="*/ 3246999 h 4191000"/>
              <a:gd name="connsiteX1" fmla="*/ 254153 w 1888003"/>
              <a:gd name="connsiteY1" fmla="*/ 3246999 h 4191000"/>
              <a:gd name="connsiteX2" fmla="*/ 254153 w 1888003"/>
              <a:gd name="connsiteY2" fmla="*/ 0 h 4191000"/>
              <a:gd name="connsiteX3" fmla="*/ 1633850 w 1888003"/>
              <a:gd name="connsiteY3" fmla="*/ 0 h 4191000"/>
              <a:gd name="connsiteX4" fmla="*/ 1633850 w 1888003"/>
              <a:gd name="connsiteY4" fmla="*/ 3246999 h 4191000"/>
              <a:gd name="connsiteX5" fmla="*/ 1888003 w 1888003"/>
              <a:gd name="connsiteY5" fmla="*/ 3246999 h 4191000"/>
              <a:gd name="connsiteX6" fmla="*/ 944002 w 1888003"/>
              <a:gd name="connsiteY6" fmla="*/ 4191000 h 4191000"/>
              <a:gd name="connsiteX7" fmla="*/ 0 w 1888003"/>
              <a:gd name="connsiteY7" fmla="*/ 3246999 h 4191000"/>
              <a:gd name="connsiteX0" fmla="*/ 279247 w 2167250"/>
              <a:gd name="connsiteY0" fmla="*/ 3266049 h 4210050"/>
              <a:gd name="connsiteX1" fmla="*/ 533400 w 2167250"/>
              <a:gd name="connsiteY1" fmla="*/ 3266049 h 4210050"/>
              <a:gd name="connsiteX2" fmla="*/ 0 w 2167250"/>
              <a:gd name="connsiteY2" fmla="*/ 0 h 4210050"/>
              <a:gd name="connsiteX3" fmla="*/ 1913097 w 2167250"/>
              <a:gd name="connsiteY3" fmla="*/ 19050 h 4210050"/>
              <a:gd name="connsiteX4" fmla="*/ 1913097 w 2167250"/>
              <a:gd name="connsiteY4" fmla="*/ 3266049 h 4210050"/>
              <a:gd name="connsiteX5" fmla="*/ 2167250 w 2167250"/>
              <a:gd name="connsiteY5" fmla="*/ 3266049 h 4210050"/>
              <a:gd name="connsiteX6" fmla="*/ 1223249 w 2167250"/>
              <a:gd name="connsiteY6" fmla="*/ 4210050 h 4210050"/>
              <a:gd name="connsiteX7" fmla="*/ 279247 w 2167250"/>
              <a:gd name="connsiteY7" fmla="*/ 3266049 h 4210050"/>
              <a:gd name="connsiteX0" fmla="*/ 279247 w 2675097"/>
              <a:gd name="connsiteY0" fmla="*/ 3266049 h 4210050"/>
              <a:gd name="connsiteX1" fmla="*/ 533400 w 2675097"/>
              <a:gd name="connsiteY1" fmla="*/ 3266049 h 4210050"/>
              <a:gd name="connsiteX2" fmla="*/ 0 w 2675097"/>
              <a:gd name="connsiteY2" fmla="*/ 0 h 4210050"/>
              <a:gd name="connsiteX3" fmla="*/ 2675097 w 2675097"/>
              <a:gd name="connsiteY3" fmla="*/ 19050 h 4210050"/>
              <a:gd name="connsiteX4" fmla="*/ 1913097 w 2675097"/>
              <a:gd name="connsiteY4" fmla="*/ 3266049 h 4210050"/>
              <a:gd name="connsiteX5" fmla="*/ 2167250 w 2675097"/>
              <a:gd name="connsiteY5" fmla="*/ 3266049 h 4210050"/>
              <a:gd name="connsiteX6" fmla="*/ 1223249 w 2675097"/>
              <a:gd name="connsiteY6" fmla="*/ 4210050 h 4210050"/>
              <a:gd name="connsiteX7" fmla="*/ 279247 w 2675097"/>
              <a:gd name="connsiteY7" fmla="*/ 3266049 h 4210050"/>
              <a:gd name="connsiteX0" fmla="*/ 50647 w 2675097"/>
              <a:gd name="connsiteY0" fmla="*/ 3266049 h 4210050"/>
              <a:gd name="connsiteX1" fmla="*/ 533400 w 2675097"/>
              <a:gd name="connsiteY1" fmla="*/ 3266049 h 4210050"/>
              <a:gd name="connsiteX2" fmla="*/ 0 w 2675097"/>
              <a:gd name="connsiteY2" fmla="*/ 0 h 4210050"/>
              <a:gd name="connsiteX3" fmla="*/ 2675097 w 2675097"/>
              <a:gd name="connsiteY3" fmla="*/ 19050 h 4210050"/>
              <a:gd name="connsiteX4" fmla="*/ 1913097 w 2675097"/>
              <a:gd name="connsiteY4" fmla="*/ 3266049 h 4210050"/>
              <a:gd name="connsiteX5" fmla="*/ 2167250 w 2675097"/>
              <a:gd name="connsiteY5" fmla="*/ 3266049 h 4210050"/>
              <a:gd name="connsiteX6" fmla="*/ 1223249 w 2675097"/>
              <a:gd name="connsiteY6" fmla="*/ 4210050 h 4210050"/>
              <a:gd name="connsiteX7" fmla="*/ 50647 w 2675097"/>
              <a:gd name="connsiteY7" fmla="*/ 3266049 h 4210050"/>
              <a:gd name="connsiteX0" fmla="*/ 50647 w 2675097"/>
              <a:gd name="connsiteY0" fmla="*/ 3266049 h 4210050"/>
              <a:gd name="connsiteX1" fmla="*/ 533400 w 2675097"/>
              <a:gd name="connsiteY1" fmla="*/ 3266049 h 4210050"/>
              <a:gd name="connsiteX2" fmla="*/ 0 w 2675097"/>
              <a:gd name="connsiteY2" fmla="*/ 0 h 4210050"/>
              <a:gd name="connsiteX3" fmla="*/ 2675097 w 2675097"/>
              <a:gd name="connsiteY3" fmla="*/ 19050 h 4210050"/>
              <a:gd name="connsiteX4" fmla="*/ 1913097 w 2675097"/>
              <a:gd name="connsiteY4" fmla="*/ 3266049 h 4210050"/>
              <a:gd name="connsiteX5" fmla="*/ 2319650 w 2675097"/>
              <a:gd name="connsiteY5" fmla="*/ 3266049 h 4210050"/>
              <a:gd name="connsiteX6" fmla="*/ 1223249 w 2675097"/>
              <a:gd name="connsiteY6" fmla="*/ 4210050 h 4210050"/>
              <a:gd name="connsiteX7" fmla="*/ 50647 w 2675097"/>
              <a:gd name="connsiteY7" fmla="*/ 3266049 h 421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5097" h="4210050">
                <a:moveTo>
                  <a:pt x="50647" y="3266049"/>
                </a:moveTo>
                <a:lnTo>
                  <a:pt x="533400" y="3266049"/>
                </a:lnTo>
                <a:lnTo>
                  <a:pt x="0" y="0"/>
                </a:lnTo>
                <a:lnTo>
                  <a:pt x="2675097" y="19050"/>
                </a:lnTo>
                <a:lnTo>
                  <a:pt x="1913097" y="3266049"/>
                </a:lnTo>
                <a:lnTo>
                  <a:pt x="2319650" y="3266049"/>
                </a:lnTo>
                <a:lnTo>
                  <a:pt x="1223249" y="4210050"/>
                </a:lnTo>
                <a:lnTo>
                  <a:pt x="50647" y="3266049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10800000" scaled="1"/>
            <a:tileRect/>
          </a:gradFill>
          <a:ln>
            <a:noFill/>
          </a:ln>
          <a:effectLst>
            <a:outerShdw blurRad="76200" dist="38100" dir="5400000" algn="t" rotWithShape="0">
              <a:prstClr val="black">
                <a:alpha val="66000"/>
              </a:prstClr>
            </a:outerShdw>
          </a:effectLst>
          <a:scene3d>
            <a:camera prst="perspectiveRelaxed" fov="6000000"/>
            <a:lightRig rig="flat" dir="t"/>
          </a:scene3d>
          <a:sp3d prstMaterial="powder">
            <a:bevelT w="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EBED5B-E48A-BE64-CC6E-B2C83DB8D9BD}"/>
              </a:ext>
            </a:extLst>
          </p:cNvPr>
          <p:cNvSpPr txBox="1"/>
          <p:nvPr/>
        </p:nvSpPr>
        <p:spPr>
          <a:xfrm>
            <a:off x="5434895" y="4957054"/>
            <a:ext cx="2101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Performance</a:t>
            </a:r>
            <a:endParaRPr lang="en-IN" sz="2800" b="1" dirty="0">
              <a:solidFill>
                <a:srgbClr val="0070C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93DEAA7-7BC0-437A-AF10-1F87A054E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747" y="3195383"/>
            <a:ext cx="917820" cy="91782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69089E6-7A30-F271-7A07-1D1DBA6DB222}"/>
              </a:ext>
            </a:extLst>
          </p:cNvPr>
          <p:cNvSpPr txBox="1"/>
          <p:nvPr/>
        </p:nvSpPr>
        <p:spPr>
          <a:xfrm>
            <a:off x="3616321" y="4419850"/>
            <a:ext cx="5739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SUN FINANCIAL AGENCIES</a:t>
            </a:r>
            <a:endParaRPr lang="en-IN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5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13117F-2C5F-B920-1603-2FC078909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5392C2F-4DD1-7CD4-1D22-0C411985D298}"/>
              </a:ext>
            </a:extLst>
          </p:cNvPr>
          <p:cNvSpPr txBox="1"/>
          <p:nvPr/>
        </p:nvSpPr>
        <p:spPr>
          <a:xfrm>
            <a:off x="4971597" y="389423"/>
            <a:ext cx="2380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BA0005"/>
                </a:solidFill>
              </a:rPr>
              <a:t>HEADCOUNT</a:t>
            </a:r>
            <a:endParaRPr lang="en-IN" sz="3200" b="1" dirty="0">
              <a:solidFill>
                <a:srgbClr val="BA0005"/>
              </a:solidFill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38EFA44-0AB4-2FDD-261B-B2E4D3454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1604954"/>
              </p:ext>
            </p:extLst>
          </p:nvPr>
        </p:nvGraphicFramePr>
        <p:xfrm>
          <a:off x="1910498" y="1048069"/>
          <a:ext cx="8502979" cy="403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5AE56D-5C74-89FC-FAC1-218AE4BBE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859907"/>
              </p:ext>
            </p:extLst>
          </p:nvPr>
        </p:nvGraphicFramePr>
        <p:xfrm>
          <a:off x="2820081" y="5459114"/>
          <a:ext cx="7134624" cy="11125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120570">
                  <a:extLst>
                    <a:ext uri="{9D8B030D-6E8A-4147-A177-3AD203B41FA5}">
                      <a16:colId xmlns:a16="http://schemas.microsoft.com/office/drawing/2014/main" val="878931458"/>
                    </a:ext>
                  </a:extLst>
                </a:gridCol>
                <a:gridCol w="3014054">
                  <a:extLst>
                    <a:ext uri="{9D8B030D-6E8A-4147-A177-3AD203B41FA5}">
                      <a16:colId xmlns:a16="http://schemas.microsoft.com/office/drawing/2014/main" val="2171880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OJT, training batch ongoing: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Nill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04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Planned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40 Members on April Board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5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DRA-BGC status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All DRA - Certified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611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84D52A2-D65B-8732-43F2-1B9E433D02A0}"/>
              </a:ext>
            </a:extLst>
          </p:cNvPr>
          <p:cNvSpPr txBox="1"/>
          <p:nvPr/>
        </p:nvSpPr>
        <p:spPr>
          <a:xfrm>
            <a:off x="874861" y="360805"/>
            <a:ext cx="2071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SFA- Performance</a:t>
            </a:r>
            <a:endParaRPr lang="en-I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4E33C8A-2013-0F45-D1A1-10E0A20B62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00" y="338380"/>
            <a:ext cx="444961" cy="44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440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61A4DEA-8A39-DAF0-FFAD-A78958EACC16}"/>
              </a:ext>
            </a:extLst>
          </p:cNvPr>
          <p:cNvSpPr txBox="1"/>
          <p:nvPr/>
        </p:nvSpPr>
        <p:spPr>
          <a:xfrm>
            <a:off x="4924335" y="560475"/>
            <a:ext cx="2825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PERFORMANCE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431E64-CF34-FEAA-47F0-00518379987A}"/>
              </a:ext>
            </a:extLst>
          </p:cNvPr>
          <p:cNvSpPr txBox="1"/>
          <p:nvPr/>
        </p:nvSpPr>
        <p:spPr>
          <a:xfrm>
            <a:off x="3200082" y="1220027"/>
            <a:ext cx="6134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Absolute Recovery Vs targets, PCP, ROR, V0 ROR</a:t>
            </a:r>
            <a:endParaRPr lang="en-IN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695162-8D63-7DBD-A4D5-B5D0CE1AB52C}"/>
              </a:ext>
            </a:extLst>
          </p:cNvPr>
          <p:cNvSpPr txBox="1"/>
          <p:nvPr/>
        </p:nvSpPr>
        <p:spPr>
          <a:xfrm>
            <a:off x="5080612" y="5407140"/>
            <a:ext cx="282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COMPLAINT TRENDS</a:t>
            </a:r>
            <a:endParaRPr lang="en-IN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5DE510C-2AB6-A8E0-3AEC-94962CA5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466418"/>
              </p:ext>
            </p:extLst>
          </p:nvPr>
        </p:nvGraphicFramePr>
        <p:xfrm>
          <a:off x="2736071" y="5886579"/>
          <a:ext cx="7345173" cy="741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833848">
                  <a:extLst>
                    <a:ext uri="{9D8B030D-6E8A-4147-A177-3AD203B41FA5}">
                      <a16:colId xmlns:a16="http://schemas.microsoft.com/office/drawing/2014/main" val="878931458"/>
                    </a:ext>
                  </a:extLst>
                </a:gridCol>
                <a:gridCol w="2511325">
                  <a:extLst>
                    <a:ext uri="{9D8B030D-6E8A-4147-A177-3AD203B41FA5}">
                      <a16:colId xmlns:a16="http://schemas.microsoft.com/office/drawing/2014/main" val="2171880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ZT, High/Medium Risk defects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 Defects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044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SVCL defects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 Defects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57502"/>
                  </a:ext>
                </a:extLst>
              </a:tr>
            </a:tbl>
          </a:graphicData>
        </a:graphic>
      </p:graphicFrame>
      <p:pic>
        <p:nvPicPr>
          <p:cNvPr id="29" name="Picture 28">
            <a:extLst>
              <a:ext uri="{FF2B5EF4-FFF2-40B4-BE49-F238E27FC236}">
                <a16:creationId xmlns:a16="http://schemas.microsoft.com/office/drawing/2014/main" id="{B9B2CC7C-C988-4253-2152-DD4AE536C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028" y="1814810"/>
            <a:ext cx="10266504" cy="334386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54C291BB-1DDE-8A35-D9B9-8DDFBB717404}"/>
              </a:ext>
            </a:extLst>
          </p:cNvPr>
          <p:cNvSpPr txBox="1"/>
          <p:nvPr/>
        </p:nvSpPr>
        <p:spPr>
          <a:xfrm>
            <a:off x="874861" y="360805"/>
            <a:ext cx="2071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SFA- Performance</a:t>
            </a:r>
            <a:endParaRPr lang="en-I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1FE784A0-14BF-BEEB-71D5-9D9241647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00" y="338380"/>
            <a:ext cx="444961" cy="44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655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B52C3-8D2B-3BC2-497F-18FE32C82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C18ECC-AE32-3F6F-DAB0-3D4DB0C7AED7}"/>
              </a:ext>
            </a:extLst>
          </p:cNvPr>
          <p:cNvSpPr txBox="1"/>
          <p:nvPr/>
        </p:nvSpPr>
        <p:spPr>
          <a:xfrm>
            <a:off x="4470192" y="902445"/>
            <a:ext cx="3628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HARDSHIP WAIVERS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5D114C6-349C-4044-F68F-699E7AC8B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021" y="1631305"/>
            <a:ext cx="5263028" cy="45526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5A7DF0-E7AB-6A6F-6380-31E974D165F3}"/>
              </a:ext>
            </a:extLst>
          </p:cNvPr>
          <p:cNvSpPr txBox="1"/>
          <p:nvPr/>
        </p:nvSpPr>
        <p:spPr>
          <a:xfrm>
            <a:off x="874861" y="360805"/>
            <a:ext cx="2071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SFA- Performance</a:t>
            </a:r>
            <a:endParaRPr lang="en-IN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111646-7937-1A38-084A-5CA9260AF1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00" y="338380"/>
            <a:ext cx="444961" cy="44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73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44719-EC65-F97E-3A2F-D38399D34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B64B00A-A97E-31EE-072E-DEA1DEBD7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048" y="5229974"/>
            <a:ext cx="663609" cy="6636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965BB5-B1EC-89DC-482D-1D624F86D22C}"/>
              </a:ext>
            </a:extLst>
          </p:cNvPr>
          <p:cNvSpPr txBox="1"/>
          <p:nvPr/>
        </p:nvSpPr>
        <p:spPr>
          <a:xfrm>
            <a:off x="4183200" y="2671943"/>
            <a:ext cx="38255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</a:rPr>
              <a:t>Thank you</a:t>
            </a:r>
            <a:endParaRPr lang="en-IN" sz="66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DC682-1E3A-F12C-4E67-416A776741D0}"/>
              </a:ext>
            </a:extLst>
          </p:cNvPr>
          <p:cNvSpPr txBox="1"/>
          <p:nvPr/>
        </p:nvSpPr>
        <p:spPr>
          <a:xfrm>
            <a:off x="4773106" y="5959571"/>
            <a:ext cx="268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SUN FINANCIAL AGENCIES</a:t>
            </a:r>
            <a:endParaRPr lang="en-IN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799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LTA STUDIO</dc:creator>
  <cp:lastModifiedBy>LTA STUDIO</cp:lastModifiedBy>
  <cp:revision>15</cp:revision>
  <dcterms:created xsi:type="dcterms:W3CDTF">2024-02-13T04:34:30Z</dcterms:created>
  <dcterms:modified xsi:type="dcterms:W3CDTF">2024-02-13T05:44:53Z</dcterms:modified>
</cp:coreProperties>
</file>